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64" r:id="rId3"/>
    <p:sldId id="265" r:id="rId4"/>
    <p:sldId id="257" r:id="rId5"/>
    <p:sldId id="259" r:id="rId6"/>
    <p:sldId id="258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  <p14:sldId id="264"/>
            <p14:sldId id="265"/>
            <p14:sldId id="257"/>
            <p14:sldId id="259"/>
            <p14:sldId id="258"/>
            <p14:sldId id="260"/>
            <p14:sldId id="26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E4F"/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43"/>
  </p:normalViewPr>
  <p:slideViewPr>
    <p:cSldViewPr snapToGrid="0" snapToObjects="1">
      <p:cViewPr>
        <p:scale>
          <a:sx n="50" d="100"/>
          <a:sy n="50" d="100"/>
        </p:scale>
        <p:origin x="1647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0.emf"/><Relationship Id="rId4" Type="http://schemas.openxmlformats.org/officeDocument/2006/relationships/image" Target="../media/image2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07" y="-49387"/>
            <a:ext cx="1222561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D44F4-15B5-4AB3-9DD9-B32CEA483B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603" y="49387"/>
            <a:ext cx="4197105" cy="9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7373A-B67F-4661-90F4-DDB8CDE298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0717" y="60071"/>
            <a:ext cx="3994761" cy="8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3A61C-59B9-4B6E-9977-8DAAAD65A6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0717" y="60071"/>
            <a:ext cx="3994761" cy="8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1CF76-3706-4676-B206-F4DE9B63E4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356" y="55041"/>
            <a:ext cx="39932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5DA99-B03A-4980-A690-8573D409D8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0717" y="60071"/>
            <a:ext cx="3994761" cy="8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D99B0-4E4C-4E30-BA68-8FD4093648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356" y="55041"/>
            <a:ext cx="39932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387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1FB572-AE96-4360-9A97-108D9746DB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603" y="49387"/>
            <a:ext cx="4197105" cy="9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Proposed Workshop Plan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DF97-E299-E8E8-D8F9-D696370B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8B3D-B33B-F342-DC5B-DE49D171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773"/>
            <a:ext cx="10515600" cy="42564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000" dirty="0"/>
              <a:t>To </a:t>
            </a:r>
            <a:r>
              <a:rPr lang="en-GB" sz="4000" dirty="0">
                <a:solidFill>
                  <a:srgbClr val="EA5E4F"/>
                </a:solidFill>
              </a:rPr>
              <a:t>improve research participation </a:t>
            </a:r>
            <a:r>
              <a:rPr lang="en-GB" sz="4000" dirty="0"/>
              <a:t>and </a:t>
            </a:r>
            <a:r>
              <a:rPr lang="en-GB" sz="4000" dirty="0">
                <a:solidFill>
                  <a:srgbClr val="EA5E4F"/>
                </a:solidFill>
              </a:rPr>
              <a:t>engagement</a:t>
            </a:r>
            <a:r>
              <a:rPr lang="en-GB" sz="4000" dirty="0"/>
              <a:t> of the </a:t>
            </a:r>
            <a:r>
              <a:rPr lang="en-GB" sz="4000" dirty="0">
                <a:solidFill>
                  <a:srgbClr val="EA5E4F"/>
                </a:solidFill>
              </a:rPr>
              <a:t>local community </a:t>
            </a:r>
            <a:r>
              <a:rPr lang="en-GB" sz="4000" dirty="0"/>
              <a:t>that is reflective of its </a:t>
            </a:r>
            <a:r>
              <a:rPr lang="en-GB" sz="4000" dirty="0">
                <a:solidFill>
                  <a:srgbClr val="EA5E4F"/>
                </a:solidFill>
              </a:rPr>
              <a:t>diversity</a:t>
            </a:r>
            <a:r>
              <a:rPr lang="en-GB" sz="4000" dirty="0"/>
              <a:t> through system-level ‘</a:t>
            </a:r>
            <a:r>
              <a:rPr lang="en-GB" sz="4000" dirty="0">
                <a:solidFill>
                  <a:srgbClr val="EA5E4F"/>
                </a:solidFill>
              </a:rPr>
              <a:t>partnerships</a:t>
            </a:r>
            <a:r>
              <a:rPr lang="en-GB" sz="4000" dirty="0"/>
              <a:t>’ (i.e. ICS, CRN, UCLP, AHSN, Voluntary Sector) </a:t>
            </a:r>
          </a:p>
          <a:p>
            <a:pPr>
              <a:lnSpc>
                <a:spcPct val="150000"/>
              </a:lnSpc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9747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9499C9F-5955-2231-C9F8-DB01EB71C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5" y="1403901"/>
            <a:ext cx="11409010" cy="4050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A5D32F-5690-C676-7CD2-F154731FCA31}"/>
              </a:ext>
            </a:extLst>
          </p:cNvPr>
          <p:cNvSpPr/>
          <p:nvPr/>
        </p:nvSpPr>
        <p:spPr>
          <a:xfrm>
            <a:off x="2038350" y="3076575"/>
            <a:ext cx="2200275" cy="1000125"/>
          </a:xfrm>
          <a:prstGeom prst="rect">
            <a:avLst/>
          </a:prstGeom>
          <a:noFill/>
          <a:ln w="76200">
            <a:solidFill>
              <a:srgbClr val="EA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7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0C00-4E67-4BAF-EB1D-1F651A13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5B89-E803-849D-E8D6-B3AAC465B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Original Proposal: Present REI and Opportunities for Upscaling</a:t>
            </a:r>
          </a:p>
          <a:p>
            <a:endParaRPr lang="en-GB" dirty="0"/>
          </a:p>
          <a:p>
            <a:r>
              <a:rPr lang="en-GB" dirty="0"/>
              <a:t>Other proposals: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GB" dirty="0"/>
              <a:t>‘Simple questions’  leading to Collaboration with local community on Diabetes and Childhood Obesity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GB" dirty="0"/>
              <a:t>Citizens’ Research Forum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40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FB2A-5815-5667-EFE9-A0340B49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B370-8790-ACC0-8BB1-874505F4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450880"/>
            <a:ext cx="5514975" cy="4256453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What: (see next slides for sample workshop)</a:t>
            </a:r>
          </a:p>
          <a:p>
            <a:r>
              <a:rPr lang="en-GB" sz="2600" dirty="0"/>
              <a:t>Who: ‘Multi-stakeholders’</a:t>
            </a:r>
          </a:p>
          <a:p>
            <a:pPr lvl="1"/>
            <a:r>
              <a:rPr lang="en-GB" sz="2200" dirty="0"/>
              <a:t>Parents and young people (?)</a:t>
            </a:r>
          </a:p>
          <a:p>
            <a:pPr lvl="1"/>
            <a:r>
              <a:rPr lang="en-GB" sz="2200" dirty="0"/>
              <a:t>GP and primary care professionals</a:t>
            </a:r>
          </a:p>
          <a:p>
            <a:pPr lvl="1"/>
            <a:r>
              <a:rPr lang="en-GB" sz="2200" dirty="0"/>
              <a:t>Type 2 diabetes researchers/academics in the region</a:t>
            </a:r>
          </a:p>
          <a:p>
            <a:pPr lvl="1"/>
            <a:r>
              <a:rPr lang="en-GB" sz="2200" dirty="0"/>
              <a:t>Childhood obesity researchers/academics in the region</a:t>
            </a:r>
          </a:p>
          <a:p>
            <a:pPr lvl="1"/>
            <a:r>
              <a:rPr lang="en-GB" sz="2200" dirty="0"/>
              <a:t>Charity representatives on Type 2 diabetes/childhood obesity</a:t>
            </a:r>
          </a:p>
          <a:p>
            <a:pPr lvl="1"/>
            <a:r>
              <a:rPr lang="en-GB" sz="2200" dirty="0"/>
              <a:t>School nurses/head teachers in the region (?)</a:t>
            </a:r>
          </a:p>
          <a:p>
            <a:pPr lvl="1"/>
            <a:r>
              <a:rPr lang="en-GB" sz="2200" dirty="0"/>
              <a:t>Community Research Champions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11E4CE-BCDF-288D-5991-A3396DCD7A73}"/>
              </a:ext>
            </a:extLst>
          </p:cNvPr>
          <p:cNvSpPr txBox="1">
            <a:spLocks/>
          </p:cNvSpPr>
          <p:nvPr/>
        </p:nvSpPr>
        <p:spPr>
          <a:xfrm>
            <a:off x="6248400" y="1450880"/>
            <a:ext cx="5514975" cy="4256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When: 2</a:t>
            </a:r>
            <a:r>
              <a:rPr lang="en-GB" baseline="30000" dirty="0"/>
              <a:t>nd</a:t>
            </a:r>
            <a:r>
              <a:rPr lang="en-GB" dirty="0"/>
              <a:t> Week of March 2023</a:t>
            </a:r>
          </a:p>
          <a:p>
            <a:r>
              <a:rPr lang="en-GB" dirty="0"/>
              <a:t>Where: 2 of the suggested Locations</a:t>
            </a:r>
          </a:p>
          <a:p>
            <a:pPr lvl="1"/>
            <a:r>
              <a:rPr lang="en-GB" dirty="0"/>
              <a:t>Stratford</a:t>
            </a:r>
          </a:p>
          <a:p>
            <a:pPr lvl="1"/>
            <a:r>
              <a:rPr lang="en-GB" dirty="0"/>
              <a:t>Newham Old Library</a:t>
            </a:r>
          </a:p>
          <a:p>
            <a:pPr lvl="1"/>
            <a:r>
              <a:rPr lang="en-GB" dirty="0"/>
              <a:t>CVS in Barking </a:t>
            </a:r>
          </a:p>
          <a:p>
            <a:r>
              <a:rPr lang="en-GB" dirty="0"/>
              <a:t>How: Workshop Format (Presentation + Facilitated Discussion)</a:t>
            </a:r>
          </a:p>
        </p:txBody>
      </p:sp>
    </p:spTree>
    <p:extLst>
      <p:ext uri="{BB962C8B-B14F-4D97-AF65-F5344CB8AC3E}">
        <p14:creationId xmlns:p14="http://schemas.microsoft.com/office/powerpoint/2010/main" val="67319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766C-161B-D46E-B833-6CCA6432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WP 1: Collaboration with Local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1154-FEAE-18C4-B7A5-8CEEE46F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Objectives: </a:t>
            </a:r>
          </a:p>
          <a:p>
            <a:r>
              <a:rPr lang="en-GB" dirty="0"/>
              <a:t>Present an </a:t>
            </a:r>
            <a:r>
              <a:rPr lang="en-GB" dirty="0">
                <a:solidFill>
                  <a:srgbClr val="EA5E4F"/>
                </a:solidFill>
              </a:rPr>
              <a:t>example of </a:t>
            </a:r>
            <a:r>
              <a:rPr lang="en-GB" dirty="0"/>
              <a:t>research engagement initiatives </a:t>
            </a:r>
            <a:r>
              <a:rPr lang="en-GB" dirty="0">
                <a:solidFill>
                  <a:srgbClr val="EA5E4F"/>
                </a:solidFill>
              </a:rPr>
              <a:t>(REI) </a:t>
            </a:r>
            <a:r>
              <a:rPr lang="en-GB" dirty="0"/>
              <a:t>on previous studies on </a:t>
            </a:r>
            <a:r>
              <a:rPr lang="en-GB" dirty="0">
                <a:solidFill>
                  <a:srgbClr val="EA5E4F"/>
                </a:solidFill>
              </a:rPr>
              <a:t>type 2 diabetes </a:t>
            </a:r>
            <a:r>
              <a:rPr lang="en-GB" dirty="0"/>
              <a:t>and </a:t>
            </a:r>
            <a:r>
              <a:rPr lang="en-GB" dirty="0">
                <a:solidFill>
                  <a:srgbClr val="EA5E4F"/>
                </a:solidFill>
              </a:rPr>
              <a:t>childhood obesity</a:t>
            </a:r>
            <a:r>
              <a:rPr lang="en-GB" dirty="0"/>
              <a:t> to the multi-stakeholder group</a:t>
            </a:r>
          </a:p>
          <a:p>
            <a:r>
              <a:rPr lang="en-GB" dirty="0"/>
              <a:t>Facilitate a </a:t>
            </a:r>
            <a:r>
              <a:rPr lang="en-GB" dirty="0">
                <a:solidFill>
                  <a:srgbClr val="EA5E4F"/>
                </a:solidFill>
              </a:rPr>
              <a:t>reflective discussion </a:t>
            </a:r>
            <a:r>
              <a:rPr lang="en-GB" dirty="0"/>
              <a:t>among the multi-stakeholder group </a:t>
            </a:r>
            <a:r>
              <a:rPr lang="en-GB" dirty="0" err="1"/>
              <a:t>ons</a:t>
            </a:r>
            <a:endParaRPr lang="en-GB" dirty="0"/>
          </a:p>
          <a:p>
            <a:pPr lvl="1"/>
            <a:r>
              <a:rPr lang="en-GB" dirty="0"/>
              <a:t>Strengths of the sample REI</a:t>
            </a:r>
          </a:p>
          <a:p>
            <a:pPr lvl="1"/>
            <a:r>
              <a:rPr lang="en-GB" dirty="0"/>
              <a:t>Limitations of the sample REI</a:t>
            </a:r>
          </a:p>
          <a:p>
            <a:r>
              <a:rPr lang="en-GB" dirty="0"/>
              <a:t>Develop a </a:t>
            </a:r>
            <a:r>
              <a:rPr lang="en-GB" dirty="0">
                <a:solidFill>
                  <a:srgbClr val="EA5E4F"/>
                </a:solidFill>
              </a:rPr>
              <a:t>shared vision </a:t>
            </a:r>
            <a:r>
              <a:rPr lang="en-GB" dirty="0"/>
              <a:t>of what the future REI would look like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0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EFFD-6BE1-27E1-BDF7-F012A6E0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WP 2: Citizens’ Research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7AEA-2329-1621-6827-DF4692117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Objectives:</a:t>
            </a:r>
          </a:p>
          <a:p>
            <a:r>
              <a:rPr lang="en-GB" dirty="0"/>
              <a:t>Present the </a:t>
            </a:r>
            <a:r>
              <a:rPr lang="en-GB" dirty="0">
                <a:solidFill>
                  <a:srgbClr val="EA5E4F"/>
                </a:solidFill>
              </a:rPr>
              <a:t>importance of collaboration </a:t>
            </a:r>
            <a:r>
              <a:rPr lang="en-GB" dirty="0"/>
              <a:t>with the local community in developing research agenda</a:t>
            </a:r>
          </a:p>
          <a:p>
            <a:r>
              <a:rPr lang="en-GB" dirty="0"/>
              <a:t>Present the </a:t>
            </a:r>
            <a:r>
              <a:rPr lang="en-GB" dirty="0">
                <a:solidFill>
                  <a:srgbClr val="EA5E4F"/>
                </a:solidFill>
              </a:rPr>
              <a:t>need to develop research </a:t>
            </a:r>
            <a:r>
              <a:rPr lang="en-GB" dirty="0"/>
              <a:t>on childhood obesity and Type 2 diabetes within the region</a:t>
            </a:r>
          </a:p>
          <a:p>
            <a:r>
              <a:rPr lang="en-GB" dirty="0"/>
              <a:t>Obtain the </a:t>
            </a:r>
            <a:r>
              <a:rPr lang="en-GB" dirty="0">
                <a:solidFill>
                  <a:srgbClr val="EA5E4F"/>
                </a:solidFill>
              </a:rPr>
              <a:t>perspectives of the different stakeholders </a:t>
            </a:r>
            <a:r>
              <a:rPr lang="en-GB" dirty="0"/>
              <a:t>on the concept of research</a:t>
            </a:r>
          </a:p>
          <a:p>
            <a:r>
              <a:rPr lang="en-GB" dirty="0"/>
              <a:t>Discuss within the group the </a:t>
            </a:r>
            <a:r>
              <a:rPr lang="en-GB" dirty="0">
                <a:solidFill>
                  <a:srgbClr val="EA5E4F"/>
                </a:solidFill>
              </a:rPr>
              <a:t>future of research collaboration </a:t>
            </a:r>
            <a:r>
              <a:rPr lang="en-GB" dirty="0"/>
              <a:t>with the local community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7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D1B0-10F9-706B-C01B-027A442B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7507E7-C7FD-8588-16ED-6B63B1788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583464"/>
              </p:ext>
            </p:extLst>
          </p:nvPr>
        </p:nvGraphicFramePr>
        <p:xfrm>
          <a:off x="3810000" y="1230594"/>
          <a:ext cx="7277100" cy="44431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277100">
                  <a:extLst>
                    <a:ext uri="{9D8B030D-6E8A-4147-A177-3AD203B41FA5}">
                      <a16:colId xmlns:a16="http://schemas.microsoft.com/office/drawing/2014/main" val="916766094"/>
                    </a:ext>
                  </a:extLst>
                </a:gridCol>
              </a:tblGrid>
              <a:tr h="63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Venue (Booking Cost)</a:t>
                      </a:r>
                      <a:endParaRPr lang="en-GB" sz="2000" b="0" dirty="0">
                        <a:solidFill>
                          <a:srgbClr val="193E7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215421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Stipend/Travel for Participants (per participant)</a:t>
                      </a:r>
                      <a:endParaRPr lang="en-GB" sz="2000" b="0" dirty="0">
                        <a:solidFill>
                          <a:srgbClr val="193E7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407647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Catering cost/ refreshments</a:t>
                      </a:r>
                      <a:endParaRPr lang="en-GB" sz="2000" b="0" dirty="0">
                        <a:solidFill>
                          <a:srgbClr val="193E7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885598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Workshop materials + Workshop Packs</a:t>
                      </a:r>
                      <a:endParaRPr lang="en-GB" sz="2000" b="0" dirty="0">
                        <a:solidFill>
                          <a:srgbClr val="193E7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7572760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Professional Facilitator </a:t>
                      </a:r>
                      <a:r>
                        <a:rPr lang="en-GB" sz="2000" b="0" i="1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(if applicable)</a:t>
                      </a:r>
                      <a:endParaRPr lang="en-GB" sz="2000" b="0" i="1" dirty="0">
                        <a:solidFill>
                          <a:srgbClr val="193E7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41740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CI/PI of Type 2 Diabetes study who did REI</a:t>
                      </a:r>
                      <a:endParaRPr lang="en-GB" sz="2000" b="0" dirty="0">
                        <a:solidFill>
                          <a:srgbClr val="193E7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108754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193E72"/>
                          </a:solidFill>
                          <a:effectLst/>
                          <a:latin typeface="+mn-lt"/>
                        </a:rPr>
                        <a:t>CI/PI of Childhood Obesity study who did REI</a:t>
                      </a:r>
                      <a:endParaRPr lang="en-GB" sz="2000" b="0" dirty="0">
                        <a:solidFill>
                          <a:srgbClr val="193E7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32719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83B46C-CE67-E5E8-28EF-C28EA6C99BB6}"/>
              </a:ext>
            </a:extLst>
          </p:cNvPr>
          <p:cNvSpPr txBox="1">
            <a:spLocks/>
          </p:cNvSpPr>
          <p:nvPr/>
        </p:nvSpPr>
        <p:spPr>
          <a:xfrm>
            <a:off x="838200" y="2440174"/>
            <a:ext cx="2114550" cy="224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£10,000 Allocated for the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18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1F98-393D-D58B-8E55-08C4C5D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for 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7780-44DF-996C-F370-D5514E6A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00773"/>
            <a:ext cx="10515600" cy="4256453"/>
          </a:xfrm>
        </p:spPr>
        <p:txBody>
          <a:bodyPr>
            <a:normAutofit/>
          </a:bodyPr>
          <a:lstStyle/>
          <a:p>
            <a:r>
              <a:rPr lang="en-GB" sz="3200" dirty="0"/>
              <a:t>Is WP1 or WP2 fit-for-purpose of the overall project?</a:t>
            </a:r>
          </a:p>
          <a:p>
            <a:pPr lvl="1"/>
            <a:r>
              <a:rPr lang="en-GB" sz="3200" dirty="0"/>
              <a:t>If yes, which from the proposed plans (WP1 vs WP2) are we going forward?</a:t>
            </a:r>
          </a:p>
          <a:p>
            <a:pPr lvl="1"/>
            <a:r>
              <a:rPr lang="en-GB" sz="3200" dirty="0"/>
              <a:t>If no, what is the right workshop?</a:t>
            </a:r>
          </a:p>
          <a:p>
            <a:pPr lvl="1"/>
            <a:endParaRPr lang="en-GB" sz="3200" dirty="0"/>
          </a:p>
          <a:p>
            <a:r>
              <a:rPr lang="en-GB" sz="3200" dirty="0"/>
              <a:t>Identify accountable persons for the resource list.</a:t>
            </a:r>
          </a:p>
          <a:p>
            <a:r>
              <a:rPr lang="en-GB" sz="3200" dirty="0"/>
              <a:t>Decide on timelines.</a:t>
            </a:r>
          </a:p>
        </p:txBody>
      </p:sp>
    </p:spTree>
    <p:extLst>
      <p:ext uri="{BB962C8B-B14F-4D97-AF65-F5344CB8AC3E}">
        <p14:creationId xmlns:p14="http://schemas.microsoft.com/office/powerpoint/2010/main" val="36662831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Custom Design</vt:lpstr>
      <vt:lpstr>Proposed Workshop Plan</vt:lpstr>
      <vt:lpstr>Overall Aim</vt:lpstr>
      <vt:lpstr>PowerPoint Presentation</vt:lpstr>
      <vt:lpstr>Workshop Proposals</vt:lpstr>
      <vt:lpstr>Workshop Plan</vt:lpstr>
      <vt:lpstr>Sample WP 1: Collaboration with Local Community</vt:lpstr>
      <vt:lpstr>Sample WP 2: Citizens’ Research Forum</vt:lpstr>
      <vt:lpstr>Resources</vt:lpstr>
      <vt:lpstr>Points for Discussion: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Harry De Jesus</cp:lastModifiedBy>
  <cp:revision>56</cp:revision>
  <dcterms:created xsi:type="dcterms:W3CDTF">2019-02-07T15:31:28Z</dcterms:created>
  <dcterms:modified xsi:type="dcterms:W3CDTF">2023-01-19T14:44:51Z</dcterms:modified>
</cp:coreProperties>
</file>